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2"/>
  </p:notesMasterIdLst>
  <p:sldIdLst>
    <p:sldId id="256" r:id="rId2"/>
    <p:sldId id="257" r:id="rId3"/>
    <p:sldId id="265" r:id="rId4"/>
    <p:sldId id="258" r:id="rId5"/>
    <p:sldId id="259" r:id="rId6"/>
    <p:sldId id="271" r:id="rId7"/>
    <p:sldId id="264" r:id="rId8"/>
    <p:sldId id="267" r:id="rId9"/>
    <p:sldId id="268" r:id="rId10"/>
    <p:sldId id="269" r:id="rId11"/>
    <p:sldId id="263" r:id="rId12"/>
    <p:sldId id="270" r:id="rId13"/>
    <p:sldId id="275" r:id="rId14"/>
    <p:sldId id="276" r:id="rId15"/>
    <p:sldId id="261" r:id="rId16"/>
    <p:sldId id="273" r:id="rId17"/>
    <p:sldId id="272" r:id="rId18"/>
    <p:sldId id="262" r:id="rId19"/>
    <p:sldId id="277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gare" initials="N" lastIdx="2" clrIdx="0">
    <p:extLst>
      <p:ext uri="{19B8F6BF-5375-455C-9EA6-DF929625EA0E}">
        <p15:presenceInfo xmlns:p15="http://schemas.microsoft.com/office/powerpoint/2012/main" userId="adb2ee7e620fdc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DADA"/>
    <a:srgbClr val="4CAF50"/>
    <a:srgbClr val="E91E63"/>
    <a:srgbClr val="F4E7BB"/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77772" autoAdjust="0"/>
  </p:normalViewPr>
  <p:slideViewPr>
    <p:cSldViewPr snapToGrid="0">
      <p:cViewPr varScale="1">
        <p:scale>
          <a:sx n="162" d="100"/>
          <a:sy n="162" d="100"/>
        </p:scale>
        <p:origin x="76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46F5-88C8-4250-9442-181EFEF72145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7D1F7-DD41-4224-BC0E-FE82B6320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rozmachem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počítačových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vhodné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struktuře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shromažďovat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Popisovaná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povahy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kronik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knih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obrazové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audio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objektům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pomocí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následně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Sesbíraná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jednoduše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dohledatelné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původní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množství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problematiku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řeší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trpí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určitými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nedostatky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největší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technologická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neefektivita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nepřívětivost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rámci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vytvořili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zpřístupnění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Software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přístupného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uživatelům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základní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vytvářením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jistých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čitelnost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velikost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rozšiřuje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překonává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NAKI II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zaměřující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evidence,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kultuře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výzkumu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edukaci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druhé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manuálně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9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Hlavní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cíle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sběr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Krkonoš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unifikaci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zpřehlednění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vizualizaci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kulturního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dědictví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široké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aby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čerpat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získávat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znalosti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vytváříme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nastavenou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potřeby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těchto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založenou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nejmodernějších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zaručující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udržitelnost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Zároveň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snažíme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připravit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rozšíření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interaktivní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prohlížení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vývoji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obyvatelstva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chytré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rychlé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přehledné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efektivní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zpracování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Editační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Administrátorské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veřejná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včetsně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redaktorského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editace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zobrazovaní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vyhledávací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4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vytvořené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digitalizovaná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ale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samotný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několika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historickými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vyskytovat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sbírka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audiovizuální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články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formulář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kapitoly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obrázkový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svazek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3D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políček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můžeme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popsat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nakladatelské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vydavatelské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fyzický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obsahovou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tematickou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charakteristiku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převážně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shlukuje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úložiště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děl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korporace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nikoli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konkrétní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nachází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měly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vliv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výtvor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specifikovaná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metadatech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klíčová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slova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tématikou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specifický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vzájemná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provazby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třeba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biografické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jméno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příjmení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datum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narození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úmrtí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různé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obecné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doplňky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pohlaví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působnosti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příslušnost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určení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jazykové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oblasti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související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vztahy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osoby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životopis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ostatních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označení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názvu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souřadnicemi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časové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vzniku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zániku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spojeny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událostmi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zařazení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vyobrazení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poznámky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jiném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zdroji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přejat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přílohy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danému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ještě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statistická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používána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geografických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jednotlivé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pole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libovolný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číslo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odkaz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výběr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předem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stanovené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nabídky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hodnot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povinné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obvykle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bývá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název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zadavatel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naše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podporuje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opakovatelné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probíhá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záznamů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některých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částí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ukládání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rejstříků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důležité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kolekce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fungování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správu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všichni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webového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rozhraní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přístup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jejich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přihlašovacích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údajů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Každý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takovýto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svůj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vlastní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zajišťuje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pracovní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prostředí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obsahující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vkládané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případně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rozpracované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Posledním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využitím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veškerých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statických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stránek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slouží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celého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zabezpečeny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napadení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běžným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uživatelským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chybám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kód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uložené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databázi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umístěních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pokročilými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zálohovacími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https://docs.google.com/spreadsheets/d/1tVIumu1ILPaBB30wplSFHrRuUDK6CPlluxRmpv_hgAY/edit?usp=sharing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7D1F7-DD41-4224-BC0E-FE82B63207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0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4B8764-8823-4366-BE81-2B0D8F0D37A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30667-9DD5-42DE-BF22-952BA2F7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3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quest.ms.mff.cuni.cz/prak/api/document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quest.ms.mff.cuni.cz/pra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 rot="20755001">
            <a:off x="8201197" y="4409493"/>
            <a:ext cx="1501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Papyrus" panose="03070502060502030205" pitchFamily="66" charset="0"/>
              </a:rPr>
              <a:t>Katedra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T</a:t>
            </a:r>
            <a:r>
              <a:rPr lang="en-US" sz="1600" dirty="0" err="1">
                <a:latin typeface="Papyrus" panose="03070502060502030205" pitchFamily="66" charset="0"/>
              </a:rPr>
              <a:t>eoretické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I</a:t>
            </a:r>
            <a:r>
              <a:rPr lang="en-US" sz="1600" dirty="0" err="1">
                <a:latin typeface="Papyrus" panose="03070502060502030205" pitchFamily="66" charset="0"/>
              </a:rPr>
              <a:t>nformatiky</a:t>
            </a:r>
            <a:r>
              <a:rPr lang="en-US" sz="1600" dirty="0">
                <a:latin typeface="Papyrus" panose="03070502060502030205" pitchFamily="66" charset="0"/>
              </a:rPr>
              <a:t> a </a:t>
            </a:r>
            <a:r>
              <a:rPr lang="cs-CZ" sz="1600" dirty="0">
                <a:latin typeface="Papyrus" panose="03070502060502030205" pitchFamily="66" charset="0"/>
              </a:rPr>
              <a:t>M</a:t>
            </a:r>
            <a:r>
              <a:rPr lang="en-US" sz="1600" dirty="0" err="1">
                <a:latin typeface="Papyrus" panose="03070502060502030205" pitchFamily="66" charset="0"/>
              </a:rPr>
              <a:t>atematické</a:t>
            </a:r>
            <a:r>
              <a:rPr lang="en-US" sz="1600" dirty="0">
                <a:latin typeface="Papyrus" panose="03070502060502030205" pitchFamily="66" charset="0"/>
              </a:rPr>
              <a:t> </a:t>
            </a:r>
            <a:r>
              <a:rPr lang="cs-CZ" sz="1600" dirty="0" err="1">
                <a:latin typeface="Papyrus" panose="03070502060502030205" pitchFamily="66" charset="0"/>
              </a:rPr>
              <a:t>L</a:t>
            </a:r>
            <a:r>
              <a:rPr lang="en-US" sz="1600" dirty="0" err="1">
                <a:latin typeface="Papyrus" panose="03070502060502030205" pitchFamily="66" charset="0"/>
              </a:rPr>
              <a:t>ogiky</a:t>
            </a:r>
            <a:endParaRPr lang="en-US" sz="1600" dirty="0">
              <a:latin typeface="Papyrus" panose="03070502060502030205" pitchFamily="66" charset="0"/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E9CC-505A-4F78-B45F-BECD6248AA5C}"/>
              </a:ext>
            </a:extLst>
          </p:cNvPr>
          <p:cNvSpPr txBox="1"/>
          <p:nvPr/>
        </p:nvSpPr>
        <p:spPr>
          <a:xfrm rot="21216551">
            <a:off x="9976086" y="5071396"/>
            <a:ext cx="1554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KATERINA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Papyrus" panose="03070502060502030205" pitchFamily="66" charset="0"/>
              </a:rPr>
              <a:t>   MACKOVÁ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78DB-07A4-40B8-84A9-C04E9369C347}"/>
              </a:ext>
            </a:extLst>
          </p:cNvPr>
          <p:cNvSpPr txBox="1"/>
          <p:nvPr/>
        </p:nvSpPr>
        <p:spPr>
          <a:xfrm rot="21136833">
            <a:off x="9784324" y="4289566"/>
            <a:ext cx="131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DAVID</a:t>
            </a:r>
          </a:p>
          <a:p>
            <a:pPr algn="ctr">
              <a:lnSpc>
                <a:spcPct val="150000"/>
              </a:lnSpc>
            </a:pPr>
            <a:r>
              <a:rPr lang="cs-CZ" sz="1200" dirty="0">
                <a:latin typeface="Papyrus" panose="03070502060502030205" pitchFamily="66" charset="0"/>
              </a:rPr>
              <a:t>NÁPRAVNÍK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CBEB7-B4A1-49B5-A7D9-A530ABAC88B4}"/>
              </a:ext>
            </a:extLst>
          </p:cNvPr>
          <p:cNvSpPr txBox="1"/>
          <p:nvPr/>
        </p:nvSpPr>
        <p:spPr>
          <a:xfrm rot="20740925">
            <a:off x="10430154" y="483506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apyrus" panose="03070502060502030205" pitchFamily="66" charset="0"/>
              </a:rPr>
              <a:t>&amp;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12525-FE84-4701-A087-F5F7978BBE28}"/>
              </a:ext>
            </a:extLst>
          </p:cNvPr>
          <p:cNvSpPr txBox="1"/>
          <p:nvPr/>
        </p:nvSpPr>
        <p:spPr>
          <a:xfrm rot="21143087">
            <a:off x="10720183" y="5036001"/>
            <a:ext cx="26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>
                <a:latin typeface="Papyrus" panose="03070502060502030205" pitchFamily="66" charset="0"/>
              </a:rPr>
              <a:t>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94" y="401320"/>
            <a:ext cx="7666779" cy="5972531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269808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práv</a:t>
            </a:r>
          </a:p>
          <a:p>
            <a:pPr lvl="1"/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Redaktor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Návštěvník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Vytváření a</a:t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účtů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Zahešovaná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hesla</a:t>
            </a:r>
          </a:p>
        </p:txBody>
      </p:sp>
    </p:spTree>
    <p:extLst>
      <p:ext uri="{BB962C8B-B14F-4D97-AF65-F5344CB8AC3E}">
        <p14:creationId xmlns:p14="http://schemas.microsoft.com/office/powerpoint/2010/main" val="282746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Backend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Kompilace single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Zapouzdření do balíčku pro NPM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spouštění cizích kódů (modulů) v jazycích jako jsou JS, Python atd.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Komunikace s databází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mimo hlavní server (Google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Atlas)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hostování databáze ze stejného serveru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29035" y="609600"/>
            <a:ext cx="10353762" cy="970450"/>
          </a:xfrm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API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0612" y="5786289"/>
            <a:ext cx="7318304" cy="5129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Přístupné online: </a:t>
            </a:r>
            <a:r>
              <a:rPr lang="cs-CZ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http://quest.ms.mff.cuni.cz/prak/api/documentation</a:t>
            </a:r>
            <a:endParaRPr lang="cs-CZ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00" y="1512191"/>
            <a:ext cx="7397756" cy="4161238"/>
          </a:xfrm>
          <a:prstGeom prst="rect">
            <a:avLst/>
          </a:prstGeom>
          <a:effectLst>
            <a:glow rad="50800">
              <a:schemeClr val="bg1"/>
            </a:glow>
            <a:outerShdw blurRad="63500" dist="63500" dir="2700000" algn="tl" rotWithShape="0">
              <a:prstClr val="black"/>
            </a:outerShdw>
          </a:effectLst>
        </p:spPr>
      </p:pic>
      <p:sp>
        <p:nvSpPr>
          <p:cNvPr id="7" name="Zástupný symbol pro obsah 2"/>
          <p:cNvSpPr txBox="1">
            <a:spLocks/>
          </p:cNvSpPr>
          <p:nvPr/>
        </p:nvSpPr>
        <p:spPr>
          <a:xfrm>
            <a:off x="658906" y="1512190"/>
            <a:ext cx="3226135" cy="4161239"/>
          </a:xfrm>
          <a:prstGeom prst="rect">
            <a:avLst/>
          </a:prstGeom>
          <a:ln w="127000" cap="flat" cmpd="sng">
            <a:noFill/>
            <a:prstDash val="solid"/>
          </a:ln>
          <a:effectLst>
            <a:glow rad="76200">
              <a:schemeClr val="tx1">
                <a:alpha val="75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requestů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Dotazy podle metody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Tělo dotazu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odpovědi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Seznam schémat: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Přesné názvy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Možné vlastnosti</a:t>
            </a:r>
          </a:p>
          <a:p>
            <a:pPr lvl="1"/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30876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4D1425-DBEF-49A8-A183-B71D11D7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7" y="1743493"/>
            <a:ext cx="5602416" cy="2535583"/>
          </a:xfrm>
          <a:prstGeom prst="roundRect">
            <a:avLst>
              <a:gd name="adj" fmla="val 1922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Moderately">
              <a:rot lat="21000000" lon="21000000" rev="109017"/>
            </a:camera>
            <a:lightRig rig="threePt" dir="t">
              <a:rot lat="0" lon="0" rev="0"/>
            </a:lightRig>
          </a:scene3d>
          <a:sp3d contourW="6350" prstMaterial="matte">
            <a:bevelT w="101600" h="101600" prst="artDeco"/>
            <a:contourClr>
              <a:srgbClr val="969696"/>
            </a:contourClr>
          </a:sp3d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Datab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ze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43" y="1669698"/>
            <a:ext cx="4795158" cy="37623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400000">
              <a:rot lat="600000" lon="20400000" rev="0"/>
            </a:camera>
            <a:lightRig rig="threePt" dir="t">
              <a:rot lat="0" lon="0" rev="0"/>
            </a:lightRig>
          </a:scene3d>
          <a:sp3d>
            <a:bevelT w="63500" h="508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BEE93-037F-48F0-916C-D6237922C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9" y="1743494"/>
            <a:ext cx="5593584" cy="2535582"/>
          </a:xfrm>
          <a:prstGeom prst="roundRect">
            <a:avLst>
              <a:gd name="adj" fmla="val 1922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Moderately">
              <a:rot lat="21000000" lon="21000000" rev="109017"/>
            </a:camera>
            <a:lightRig rig="threePt" dir="t">
              <a:rot lat="0" lon="0" rev="0"/>
            </a:lightRig>
          </a:scene3d>
          <a:sp3d contourW="6350" prstMaterial="matte">
            <a:bevelT w="101600" h="101600" prst="artDeco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B8400C-6D1F-420B-993B-AD55E1A0C9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1488">
            <a:off x="3415800" y="4015959"/>
            <a:ext cx="2989093" cy="2013588"/>
          </a:xfrm>
          <a:prstGeom prst="rect">
            <a:avLst/>
          </a:prstGeom>
        </p:spPr>
      </p:pic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D69FB955-890A-45A7-A2E4-426413296702}"/>
              </a:ext>
            </a:extLst>
          </p:cNvPr>
          <p:cNvSpPr/>
          <p:nvPr/>
        </p:nvSpPr>
        <p:spPr>
          <a:xfrm rot="2700000">
            <a:off x="1027042" y="782832"/>
            <a:ext cx="4527826" cy="4527826"/>
          </a:xfrm>
          <a:custGeom>
            <a:avLst/>
            <a:gdLst>
              <a:gd name="connsiteX0" fmla="*/ 0 w 4527826"/>
              <a:gd name="connsiteY0" fmla="*/ 2263913 h 4527826"/>
              <a:gd name="connsiteX1" fmla="*/ 1863706 w 4527826"/>
              <a:gd name="connsiteY1" fmla="*/ 1863706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664120 w 4527826"/>
              <a:gd name="connsiteY5" fmla="*/ 2664120 h 4527826"/>
              <a:gd name="connsiteX6" fmla="*/ 2263913 w 4527826"/>
              <a:gd name="connsiteY6" fmla="*/ 4527826 h 4527826"/>
              <a:gd name="connsiteX7" fmla="*/ 1863706 w 4527826"/>
              <a:gd name="connsiteY7" fmla="*/ 2664120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664120 w 4527826"/>
              <a:gd name="connsiteY5" fmla="*/ 2664120 h 4527826"/>
              <a:gd name="connsiteX6" fmla="*/ 2263913 w 4527826"/>
              <a:gd name="connsiteY6" fmla="*/ 4527826 h 4527826"/>
              <a:gd name="connsiteX7" fmla="*/ 1863706 w 4527826"/>
              <a:gd name="connsiteY7" fmla="*/ 2664120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664120 w 4527826"/>
              <a:gd name="connsiteY5" fmla="*/ 2664120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664120 w 4527826"/>
              <a:gd name="connsiteY3" fmla="*/ 1863706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44873 w 4527826"/>
              <a:gd name="connsiteY1" fmla="*/ 2026132 h 4527826"/>
              <a:gd name="connsiteX2" fmla="*/ 2263913 w 4527826"/>
              <a:gd name="connsiteY2" fmla="*/ 0 h 4527826"/>
              <a:gd name="connsiteX3" fmla="*/ 2404863 w 4527826"/>
              <a:gd name="connsiteY3" fmla="*/ 2122962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101098 w 4527826"/>
              <a:gd name="connsiteY1" fmla="*/ 2094850 h 4527826"/>
              <a:gd name="connsiteX2" fmla="*/ 2263913 w 4527826"/>
              <a:gd name="connsiteY2" fmla="*/ 0 h 4527826"/>
              <a:gd name="connsiteX3" fmla="*/ 2404863 w 4527826"/>
              <a:gd name="connsiteY3" fmla="*/ 2122962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101098 w 4527826"/>
              <a:gd name="connsiteY1" fmla="*/ 2094850 h 4527826"/>
              <a:gd name="connsiteX2" fmla="*/ 2263913 w 4527826"/>
              <a:gd name="connsiteY2" fmla="*/ 0 h 4527826"/>
              <a:gd name="connsiteX3" fmla="*/ 2389245 w 4527826"/>
              <a:gd name="connsiteY3" fmla="*/ 2107344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389245 w 4527826"/>
              <a:gd name="connsiteY3" fmla="*/ 2107344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33024 w 4527826"/>
              <a:gd name="connsiteY3" fmla="*/ 2083771 h 4527826"/>
              <a:gd name="connsiteX4" fmla="*/ 4527826 w 4527826"/>
              <a:gd name="connsiteY4" fmla="*/ 2263913 h 4527826"/>
              <a:gd name="connsiteX5" fmla="*/ 2451718 w 4527826"/>
              <a:gd name="connsiteY5" fmla="*/ 2439224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33024 w 4527826"/>
              <a:gd name="connsiteY3" fmla="*/ 2083771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54352 w 4527826"/>
              <a:gd name="connsiteY3" fmla="*/ 2087139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36391 w 4527826"/>
              <a:gd name="connsiteY3" fmla="*/ 2084893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  <a:gd name="connsiteX0" fmla="*/ 0 w 4527826"/>
              <a:gd name="connsiteY0" fmla="*/ 2263913 h 4527826"/>
              <a:gd name="connsiteX1" fmla="*/ 2089872 w 4527826"/>
              <a:gd name="connsiteY1" fmla="*/ 2070154 h 4527826"/>
              <a:gd name="connsiteX2" fmla="*/ 2263913 w 4527826"/>
              <a:gd name="connsiteY2" fmla="*/ 0 h 4527826"/>
              <a:gd name="connsiteX3" fmla="*/ 2429656 w 4527826"/>
              <a:gd name="connsiteY3" fmla="*/ 2087138 h 4527826"/>
              <a:gd name="connsiteX4" fmla="*/ 4527826 w 4527826"/>
              <a:gd name="connsiteY4" fmla="*/ 2263913 h 4527826"/>
              <a:gd name="connsiteX5" fmla="*/ 2473046 w 4527826"/>
              <a:gd name="connsiteY5" fmla="*/ 2469533 h 4527826"/>
              <a:gd name="connsiteX6" fmla="*/ 2263913 w 4527826"/>
              <a:gd name="connsiteY6" fmla="*/ 4527826 h 4527826"/>
              <a:gd name="connsiteX7" fmla="*/ 2054242 w 4527826"/>
              <a:gd name="connsiteY7" fmla="*/ 2454841 h 4527826"/>
              <a:gd name="connsiteX8" fmla="*/ 0 w 4527826"/>
              <a:gd name="connsiteY8" fmla="*/ 2263913 h 452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27826" h="4527826">
                <a:moveTo>
                  <a:pt x="0" y="2263913"/>
                </a:moveTo>
                <a:lnTo>
                  <a:pt x="2089872" y="2070154"/>
                </a:lnTo>
                <a:lnTo>
                  <a:pt x="2263913" y="0"/>
                </a:lnTo>
                <a:lnTo>
                  <a:pt x="2429656" y="2087138"/>
                </a:lnTo>
                <a:lnTo>
                  <a:pt x="4527826" y="2263913"/>
                </a:lnTo>
                <a:lnTo>
                  <a:pt x="2473046" y="2469533"/>
                </a:lnTo>
                <a:lnTo>
                  <a:pt x="2263913" y="4527826"/>
                </a:lnTo>
                <a:lnTo>
                  <a:pt x="2054242" y="2454841"/>
                </a:lnTo>
                <a:lnTo>
                  <a:pt x="0" y="2263913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croll: Vertical 27">
            <a:extLst>
              <a:ext uri="{FF2B5EF4-FFF2-40B4-BE49-F238E27FC236}">
                <a16:creationId xmlns:a16="http://schemas.microsoft.com/office/drawing/2014/main" id="{E7ECD2A8-0B0B-4D10-9DA1-7692FB40220F}"/>
              </a:ext>
            </a:extLst>
          </p:cNvPr>
          <p:cNvSpPr/>
          <p:nvPr/>
        </p:nvSpPr>
        <p:spPr>
          <a:xfrm>
            <a:off x="88575" y="1165511"/>
            <a:ext cx="2943348" cy="3575187"/>
          </a:xfrm>
          <a:prstGeom prst="verticalScroll">
            <a:avLst/>
          </a:prstGeom>
          <a:solidFill>
            <a:srgbClr val="FFFFFF">
              <a:alpha val="10196"/>
            </a:srgb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Schémata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66759" y="1595364"/>
            <a:ext cx="2296416" cy="290626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cs-CZ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Datové typy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cs-CZ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Čas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Datum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Číslo</a:t>
            </a:r>
          </a:p>
          <a:p>
            <a:pPr marL="3690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3690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Pravdivost</a:t>
            </a:r>
          </a:p>
          <a:p>
            <a:pPr marL="3690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2F06A7C9-496F-4BA5-8A5B-E67065D2A3EC}"/>
              </a:ext>
            </a:extLst>
          </p:cNvPr>
          <p:cNvSpPr/>
          <p:nvPr/>
        </p:nvSpPr>
        <p:spPr>
          <a:xfrm>
            <a:off x="674059" y="4196664"/>
            <a:ext cx="220484" cy="283644"/>
          </a:xfrm>
          <a:prstGeom prst="ca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F6EEABBC-D42B-43A2-9485-FD4D4DBDE074}"/>
              </a:ext>
            </a:extLst>
          </p:cNvPr>
          <p:cNvSpPr/>
          <p:nvPr/>
        </p:nvSpPr>
        <p:spPr>
          <a:xfrm>
            <a:off x="674059" y="3736301"/>
            <a:ext cx="220484" cy="283644"/>
          </a:xfrm>
          <a:prstGeom prst="can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90AD46CB-C0F8-4350-8CE5-E141C23E673D}"/>
              </a:ext>
            </a:extLst>
          </p:cNvPr>
          <p:cNvSpPr/>
          <p:nvPr/>
        </p:nvSpPr>
        <p:spPr>
          <a:xfrm>
            <a:off x="674059" y="3275939"/>
            <a:ext cx="220484" cy="283644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9260FD6-2343-4AD9-91DF-ED79F673884E}"/>
              </a:ext>
            </a:extLst>
          </p:cNvPr>
          <p:cNvSpPr/>
          <p:nvPr/>
        </p:nvSpPr>
        <p:spPr>
          <a:xfrm>
            <a:off x="674059" y="2815577"/>
            <a:ext cx="220484" cy="283644"/>
          </a:xfrm>
          <a:prstGeom prst="can">
            <a:avLst/>
          </a:prstGeom>
          <a:solidFill>
            <a:srgbClr val="4CAF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B0F4C0B-AB11-4CD0-987B-39C7F7BA52D6}"/>
              </a:ext>
            </a:extLst>
          </p:cNvPr>
          <p:cNvSpPr/>
          <p:nvPr/>
        </p:nvSpPr>
        <p:spPr>
          <a:xfrm>
            <a:off x="674059" y="2355215"/>
            <a:ext cx="220484" cy="283644"/>
          </a:xfrm>
          <a:prstGeom prst="can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A1849F-D9D9-4A02-882F-481BABDD551C}"/>
              </a:ext>
            </a:extLst>
          </p:cNvPr>
          <p:cNvGrpSpPr/>
          <p:nvPr/>
        </p:nvGrpSpPr>
        <p:grpSpPr>
          <a:xfrm>
            <a:off x="3031923" y="2083101"/>
            <a:ext cx="5392458" cy="2309378"/>
            <a:chOff x="3031923" y="2083101"/>
            <a:chExt cx="5392458" cy="2309378"/>
          </a:xfrm>
        </p:grpSpPr>
        <p:sp useBgFill="1">
          <p:nvSpPr>
            <p:cNvPr id="13" name="Zástupný symbol pro obsah 2">
              <a:extLst>
                <a:ext uri="{FF2B5EF4-FFF2-40B4-BE49-F238E27FC236}">
                  <a16:creationId xmlns:a16="http://schemas.microsoft.com/office/drawing/2014/main" id="{88C4821F-B951-4824-8E78-8B79DE62AA7E}"/>
                </a:ext>
              </a:extLst>
            </p:cNvPr>
            <p:cNvSpPr txBox="1">
              <a:spLocks/>
            </p:cNvSpPr>
            <p:nvPr/>
          </p:nvSpPr>
          <p:spPr>
            <a:xfrm>
              <a:off x="3031923" y="2083101"/>
              <a:ext cx="5392458" cy="2309378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cs-CZ" sz="2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Výprava na severní pól</a:t>
              </a:r>
            </a:p>
            <a:p>
              <a:pPr marL="36900" indent="0">
                <a:buNone/>
              </a:pP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Autor: [</a:t>
              </a:r>
            </a:p>
            <a:p>
              <a:pPr marL="36900" indent="0">
                <a:buNone/>
              </a:pP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	ObjectId(</a:t>
              </a:r>
              <a:r>
                <a:rPr lang="cs-CZ" sz="105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5fcbd2f3d33b2333dbb7983</a:t>
              </a: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) </a:t>
              </a:r>
              <a:r>
                <a:rPr lang="en-US" sz="1400" baseline="400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ref: Z</a:t>
              </a:r>
              <a:r>
                <a:rPr lang="cs-CZ" sz="1400" baseline="400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deněk Svěrák</a:t>
              </a: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,</a:t>
              </a:r>
            </a:p>
            <a:p>
              <a:pPr marL="36900" indent="0">
                <a:buNone/>
              </a:pP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	ObjectId(</a:t>
              </a:r>
              <a:r>
                <a:rPr lang="cs-CZ" sz="105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5fcbd2f3d33b2333dbb7983</a:t>
              </a: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) </a:t>
              </a:r>
              <a:r>
                <a:rPr lang="en-US" sz="1400" baseline="400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ref: </a:t>
              </a:r>
              <a:r>
                <a:rPr lang="en-US" sz="1400" baseline="40000" dirty="0" err="1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Ladislav</a:t>
              </a:r>
              <a:r>
                <a:rPr lang="en-US" sz="1400" baseline="400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 </a:t>
              </a:r>
              <a:r>
                <a:rPr lang="en-US" sz="1400" baseline="40000" dirty="0" err="1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Smoljak</a:t>
              </a: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,</a:t>
              </a:r>
            </a:p>
            <a:p>
              <a:pPr marL="36900" indent="0">
                <a:buNone/>
              </a:pP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	</a:t>
              </a:r>
              <a:r>
                <a:rPr lang="en-US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“</a:t>
              </a: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Jára Cimrman</a:t>
              </a:r>
              <a:r>
                <a:rPr lang="en-US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”</a:t>
              </a: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,</a:t>
              </a:r>
            </a:p>
            <a:p>
              <a:pPr marL="36900" indent="0">
                <a:buNone/>
              </a:pP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]</a:t>
              </a:r>
              <a:endParaRPr lang="cs-CZ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endParaRPr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D0C63A9B-2A6B-4134-A0F7-93C1651FF418}"/>
                </a:ext>
              </a:extLst>
            </p:cNvPr>
            <p:cNvSpPr/>
            <p:nvPr/>
          </p:nvSpPr>
          <p:spPr>
            <a:xfrm>
              <a:off x="3244563" y="2984497"/>
              <a:ext cx="220484" cy="283644"/>
            </a:xfrm>
            <a:prstGeom prst="can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B05FFD44-E95E-4242-A7B8-76483DF3B8E8}"/>
                </a:ext>
              </a:extLst>
            </p:cNvPr>
            <p:cNvSpPr/>
            <p:nvPr/>
          </p:nvSpPr>
          <p:spPr>
            <a:xfrm>
              <a:off x="3244563" y="3321979"/>
              <a:ext cx="220484" cy="283644"/>
            </a:xfrm>
            <a:prstGeom prst="can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ylinder 23">
              <a:extLst>
                <a:ext uri="{FF2B5EF4-FFF2-40B4-BE49-F238E27FC236}">
                  <a16:creationId xmlns:a16="http://schemas.microsoft.com/office/drawing/2014/main" id="{BF7AA52F-3404-44DF-8670-CA64F81CC1F9}"/>
                </a:ext>
              </a:extLst>
            </p:cNvPr>
            <p:cNvSpPr/>
            <p:nvPr/>
          </p:nvSpPr>
          <p:spPr>
            <a:xfrm>
              <a:off x="3248487" y="3656217"/>
              <a:ext cx="220484" cy="283644"/>
            </a:xfrm>
            <a:prstGeom prst="can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B40AB6-3BE5-4453-B00D-D5A0D6799202}"/>
              </a:ext>
            </a:extLst>
          </p:cNvPr>
          <p:cNvGrpSpPr/>
          <p:nvPr/>
        </p:nvGrpSpPr>
        <p:grpSpPr>
          <a:xfrm>
            <a:off x="2424136" y="4922586"/>
            <a:ext cx="9438335" cy="1325814"/>
            <a:chOff x="2424136" y="4922586"/>
            <a:chExt cx="9438335" cy="1325814"/>
          </a:xfrm>
        </p:grpSpPr>
        <p:sp useBgFill="1">
          <p:nvSpPr>
            <p:cNvPr id="16" name="Zástupný symbol pro obsah 2">
              <a:extLst>
                <a:ext uri="{FF2B5EF4-FFF2-40B4-BE49-F238E27FC236}">
                  <a16:creationId xmlns:a16="http://schemas.microsoft.com/office/drawing/2014/main" id="{E04C4A06-ABAE-4104-BDE7-1F54F65E6F2E}"/>
                </a:ext>
              </a:extLst>
            </p:cNvPr>
            <p:cNvSpPr txBox="1">
              <a:spLocks/>
            </p:cNvSpPr>
            <p:nvPr/>
          </p:nvSpPr>
          <p:spPr>
            <a:xfrm>
              <a:off x="2424136" y="4922586"/>
              <a:ext cx="9438335" cy="1325814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cs-CZ" sz="2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Jára Cimrman</a:t>
              </a:r>
              <a:endParaRPr lang="en-US" sz="2400" dirty="0"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endParaRPr>
            </a:p>
            <a:p>
              <a:pPr marL="36900" indent="0">
                <a:buNone/>
              </a:pP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Narozen:</a:t>
              </a:r>
              <a:endParaRPr lang="en-US" sz="1400" dirty="0"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endParaRPr>
            </a:p>
            <a:p>
              <a:pPr marL="36900" indent="0">
                <a:buNone/>
              </a:pPr>
              <a:r>
                <a:rPr lang="en-US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	</a:t>
              </a:r>
              <a:r>
                <a:rPr lang="cs-CZ" sz="1400" dirty="0">
                  <a:latin typeface="Roboto Mono" panose="00000009000000000000" pitchFamily="49" charset="0"/>
                  <a:ea typeface="Roboto Mono" panose="00000009000000000000" pitchFamily="49" charset="0"/>
                  <a:cs typeface="Times New Roman" panose="02020603050405020304" pitchFamily="18" charset="0"/>
                </a:rPr>
                <a:t>Přesně 23. února, v 10 hodin a 5minut dopoledne, někdy kolem roku 1966</a:t>
              </a:r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B1ACD372-DF60-4681-B965-238012CB7E5C}"/>
                </a:ext>
              </a:extLst>
            </p:cNvPr>
            <p:cNvSpPr/>
            <p:nvPr/>
          </p:nvSpPr>
          <p:spPr>
            <a:xfrm>
              <a:off x="2627114" y="5859272"/>
              <a:ext cx="220484" cy="283644"/>
            </a:xfrm>
            <a:prstGeom prst="can">
              <a:avLst/>
            </a:prstGeom>
            <a:solidFill>
              <a:srgbClr val="DADADA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ED4CB-3B4C-4521-A097-1C1F1BD83AF3}"/>
                </a:ext>
              </a:extLst>
            </p:cNvPr>
            <p:cNvSpPr txBox="1"/>
            <p:nvPr/>
          </p:nvSpPr>
          <p:spPr>
            <a:xfrm>
              <a:off x="2595585" y="5835728"/>
              <a:ext cx="283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659F7D-DCA0-4D55-93CD-5F8275C35135}"/>
              </a:ext>
            </a:extLst>
          </p:cNvPr>
          <p:cNvGrpSpPr/>
          <p:nvPr/>
        </p:nvGrpSpPr>
        <p:grpSpPr>
          <a:xfrm>
            <a:off x="8846120" y="1458529"/>
            <a:ext cx="2994366" cy="2933950"/>
            <a:chOff x="8846120" y="1458529"/>
            <a:chExt cx="2994366" cy="2933950"/>
          </a:xfrm>
        </p:grpSpPr>
        <p:sp useBgFill="1">
          <p:nvSpPr>
            <p:cNvPr id="31" name="Zástupný symbol pro obsah 2">
              <a:extLst>
                <a:ext uri="{FF2B5EF4-FFF2-40B4-BE49-F238E27FC236}">
                  <a16:creationId xmlns:a16="http://schemas.microsoft.com/office/drawing/2014/main" id="{C21BF2A2-8517-416E-996E-3BB385BFBF5A}"/>
                </a:ext>
              </a:extLst>
            </p:cNvPr>
            <p:cNvSpPr txBox="1">
              <a:spLocks/>
            </p:cNvSpPr>
            <p:nvPr/>
          </p:nvSpPr>
          <p:spPr>
            <a:xfrm>
              <a:off x="8846120" y="1458529"/>
              <a:ext cx="2994366" cy="2933950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name: [{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	type: "String“,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	unique: true,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	required: true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}],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publisher: {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	type: "</a:t>
              </a:r>
              <a:r>
                <a:rPr lang="en-US" sz="1400" dirty="0" err="1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ObjectId</a:t>
              </a: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",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	ref: "</a:t>
              </a:r>
              <a:r>
                <a:rPr lang="en-US" sz="1400" dirty="0" err="1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corporationIndex</a:t>
              </a: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“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}</a:t>
              </a:r>
              <a:endParaRPr lang="cs-CZ" sz="14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endParaRPr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3D55075-4403-47AA-9219-21218E676B37}"/>
                </a:ext>
              </a:extLst>
            </p:cNvPr>
            <p:cNvSpPr/>
            <p:nvPr/>
          </p:nvSpPr>
          <p:spPr>
            <a:xfrm>
              <a:off x="9049835" y="3425939"/>
              <a:ext cx="220484" cy="283644"/>
            </a:xfrm>
            <a:prstGeom prst="can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1A3CCEDE-B7C5-4BBE-9FDF-01F67124F6C0}"/>
                </a:ext>
              </a:extLst>
            </p:cNvPr>
            <p:cNvSpPr/>
            <p:nvPr/>
          </p:nvSpPr>
          <p:spPr>
            <a:xfrm>
              <a:off x="9049835" y="1849759"/>
              <a:ext cx="220484" cy="283644"/>
            </a:xfrm>
            <a:prstGeom prst="can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xplosion: 8 Points 36">
              <a:extLst>
                <a:ext uri="{FF2B5EF4-FFF2-40B4-BE49-F238E27FC236}">
                  <a16:creationId xmlns:a16="http://schemas.microsoft.com/office/drawing/2014/main" id="{324F3C94-482D-40E9-8791-D29CB0361945}"/>
                </a:ext>
              </a:extLst>
            </p:cNvPr>
            <p:cNvSpPr/>
            <p:nvPr/>
          </p:nvSpPr>
          <p:spPr>
            <a:xfrm>
              <a:off x="9052694" y="2532354"/>
              <a:ext cx="214767" cy="214767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xplosion: 8 Points 37">
              <a:extLst>
                <a:ext uri="{FF2B5EF4-FFF2-40B4-BE49-F238E27FC236}">
                  <a16:creationId xmlns:a16="http://schemas.microsoft.com/office/drawing/2014/main" id="{3F903388-3E8A-4E58-B213-64374F4CDBF3}"/>
                </a:ext>
              </a:extLst>
            </p:cNvPr>
            <p:cNvSpPr/>
            <p:nvPr/>
          </p:nvSpPr>
          <p:spPr>
            <a:xfrm>
              <a:off x="9052694" y="2219145"/>
              <a:ext cx="214767" cy="214767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xplosion: 8 Points 38">
              <a:extLst>
                <a:ext uri="{FF2B5EF4-FFF2-40B4-BE49-F238E27FC236}">
                  <a16:creationId xmlns:a16="http://schemas.microsoft.com/office/drawing/2014/main" id="{DBC30900-13B7-49CA-87A4-3E9F4661F2DB}"/>
                </a:ext>
              </a:extLst>
            </p:cNvPr>
            <p:cNvSpPr/>
            <p:nvPr/>
          </p:nvSpPr>
          <p:spPr>
            <a:xfrm>
              <a:off x="9052694" y="3784087"/>
              <a:ext cx="214767" cy="214767"/>
            </a:xfrm>
            <a:prstGeom prst="irregularSeal1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69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Výsledek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32449"/>
            <a:ext cx="7447038" cy="4058751"/>
          </a:xfrm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Aktuálně běžící aplikace je využita pro projekt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http://quest.ms.mff.cuni.cz/prak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Zadavatelé a redaktoři systém používali přes půl roku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35000 záznamů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Desítky příspěvků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 Hologram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použ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 výstavě ve Vrchlabí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dal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ších výstavách, včetně těch virtuálních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39" y="3393135"/>
            <a:ext cx="3061657" cy="29994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904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Testy rychlosti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75120" y="1737529"/>
            <a:ext cx="4429877" cy="1904831"/>
          </a:xfr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Rychlé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5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28.6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32.7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Instantní zobrazení při 30 </a:t>
            </a:r>
            <a:r>
              <a:rPr lang="cs-CZ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36.8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6675120" y="4201329"/>
            <a:ext cx="4429877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Objemné hledání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ů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přijetí 1000 položek,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513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578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748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Zástupný symbol pro obsah 2"/>
          <p:cNvSpPr txBox="1">
            <a:spLocks/>
          </p:cNvSpPr>
          <p:nvPr/>
        </p:nvSpPr>
        <p:spPr>
          <a:xfrm>
            <a:off x="1066194" y="17375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První načtení aplikace </a:t>
            </a:r>
            <a:r>
              <a:rPr lang="cs-CZ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(domovská stránka)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411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470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   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514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1066193" y="4201329"/>
            <a:ext cx="5019646" cy="1904831"/>
          </a:xfrm>
          <a:prstGeom prst="rect">
            <a:avLst/>
          </a:prstGeom>
          <a:effectLst>
            <a:glow rad="63500">
              <a:schemeClr val="accent1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Nakešované</a:t>
            </a:r>
            <a: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načtení aplikace</a:t>
            </a:r>
            <a:br>
              <a:rPr lang="cs-CZ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načtení DOM objektu, 20Mbit/s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cs-C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312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335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5%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=&gt;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359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1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Instalace a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</a:t>
            </a:r>
            <a:r>
              <a:rPr lang="en-US" b="1" dirty="0" err="1">
                <a:solidFill>
                  <a:schemeClr val="tx1"/>
                </a:solidFill>
                <a:latin typeface="Papyrus" panose="03070502060502030205" pitchFamily="66" charset="0"/>
              </a:rPr>
              <a:t>ir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itelnost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 useBgFill="1">
        <p:nvSpPr>
          <p:cNvPr id="4" name="Zástupný symbol pro obsah 2"/>
          <p:cNvSpPr txBox="1">
            <a:spLocks/>
          </p:cNvSpPr>
          <p:nvPr/>
        </p:nvSpPr>
        <p:spPr>
          <a:xfrm>
            <a:off x="1391920" y="1922948"/>
            <a:ext cx="3683000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0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</a:t>
            </a:r>
            <a:br>
              <a:rPr lang="cs-CZ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 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frontend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pm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frontend build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run build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##### backend </a:t>
            </a:r>
            <a:r>
              <a:rPr lang="en-US" sz="1600" dirty="0" err="1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rgbClr val="4CAF50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rgbClr val="4CAF50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cd ../backend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install</a:t>
            </a:r>
            <a:endParaRPr lang="cs-CZ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node server</a:t>
            </a:r>
          </a:p>
        </p:txBody>
      </p:sp>
      <p:sp useBgFill="1">
        <p:nvSpPr>
          <p:cNvPr id="6" name="Zástupný symbol pro obsah 2"/>
          <p:cNvSpPr txBox="1">
            <a:spLocks/>
          </p:cNvSpPr>
          <p:nvPr/>
        </p:nvSpPr>
        <p:spPr>
          <a:xfrm>
            <a:off x="7338426" y="1922948"/>
            <a:ext cx="3172094" cy="3629492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Samostatně spustitelný modul „Hologram“</a:t>
            </a:r>
            <a:endParaRPr lang="en-US" sz="16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26" y="1922948"/>
            <a:ext cx="3172094" cy="3010436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6807278" y="691633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7476145" y="71280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sp>
        <p:nvSpPr>
          <p:cNvPr id="5" name="Obdélník 4"/>
          <p:cNvSpPr/>
          <p:nvPr/>
        </p:nvSpPr>
        <p:spPr>
          <a:xfrm>
            <a:off x="4550912" y="691635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  <p:grpSp>
        <p:nvGrpSpPr>
          <p:cNvPr id="7" name="Skupina 6"/>
          <p:cNvGrpSpPr/>
          <p:nvPr/>
        </p:nvGrpSpPr>
        <p:grpSpPr>
          <a:xfrm>
            <a:off x="8318019" y="1792828"/>
            <a:ext cx="2878896" cy="1505586"/>
            <a:chOff x="7338426" y="1922948"/>
            <a:chExt cx="2460959" cy="1290183"/>
          </a:xfrm>
        </p:grpSpPr>
        <p:sp useBgFill="1">
          <p:nvSpPr>
            <p:cNvPr id="14" name="Zástupný symbol pro obsah 2"/>
            <p:cNvSpPr txBox="1">
              <a:spLocks/>
            </p:cNvSpPr>
            <p:nvPr/>
          </p:nvSpPr>
          <p:spPr>
            <a:xfrm>
              <a:off x="7338426" y="1922948"/>
              <a:ext cx="2460959" cy="1290183"/>
            </a:xfrm>
            <a:prstGeom prst="round2Same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b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None/>
              </a:pP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Audio vyhledávání (</a:t>
              </a:r>
              <a:r>
                <a:rPr lang="cs-CZ" sz="1600" dirty="0" err="1">
                  <a:latin typeface="Roboto Mono" pitchFamily="2" charset="0"/>
                  <a:ea typeface="Roboto Mono" pitchFamily="2" charset="0"/>
                </a:rPr>
                <a:t>speech</a:t>
              </a: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 </a:t>
              </a:r>
              <a:r>
                <a:rPr lang="cs-CZ" sz="1600" dirty="0" err="1">
                  <a:latin typeface="Roboto Mono" pitchFamily="2" charset="0"/>
                  <a:ea typeface="Roboto Mono" pitchFamily="2" charset="0"/>
                </a:rPr>
                <a:t>recognition</a:t>
              </a:r>
              <a:r>
                <a:rPr lang="cs-CZ" sz="1600" dirty="0">
                  <a:latin typeface="Roboto Mono" pitchFamily="2" charset="0"/>
                  <a:ea typeface="Roboto Mono" pitchFamily="2" charset="0"/>
                </a:rPr>
                <a:t>)</a:t>
              </a:r>
              <a:endParaRPr lang="en-US" sz="1600" dirty="0">
                <a:latin typeface="Roboto Mono" pitchFamily="2" charset="0"/>
                <a:ea typeface="Roboto Mono" pitchFamily="2" charset="0"/>
              </a:endParaRPr>
            </a:p>
          </p:txBody>
        </p:sp>
        <p:pic>
          <p:nvPicPr>
            <p:cNvPr id="9" name="Obrázek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995" y="1965857"/>
              <a:ext cx="2345116" cy="638601"/>
            </a:xfrm>
            <a:prstGeom prst="round2Same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Skupina 16"/>
          <p:cNvGrpSpPr/>
          <p:nvPr/>
        </p:nvGrpSpPr>
        <p:grpSpPr>
          <a:xfrm>
            <a:off x="1229726" y="3931257"/>
            <a:ext cx="4803856" cy="1581682"/>
            <a:chOff x="3818966" y="1914554"/>
            <a:chExt cx="4803856" cy="1581682"/>
          </a:xfrm>
        </p:grpSpPr>
        <p:sp useBgFill="1">
          <p:nvSpPr>
            <p:cNvPr id="18" name="Zástupný symbol pro obsah 2"/>
            <p:cNvSpPr txBox="1">
              <a:spLocks/>
            </p:cNvSpPr>
            <p:nvPr/>
          </p:nvSpPr>
          <p:spPr>
            <a:xfrm>
              <a:off x="3818966" y="1914554"/>
              <a:ext cx="4803856" cy="1581682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cs-CZ" sz="16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</a:rPr>
                <a:t>Uživatelsky upravitelné prostředí</a:t>
              </a:r>
            </a:p>
          </p:txBody>
        </p:sp>
        <p:pic>
          <p:nvPicPr>
            <p:cNvPr id="12" name="Obráze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660571" y="533986"/>
              <a:ext cx="1125623" cy="4798876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>
            <a:off x="6946332" y="3856377"/>
            <a:ext cx="3172094" cy="2635736"/>
            <a:chOff x="5050925" y="1523888"/>
            <a:chExt cx="3172094" cy="2635736"/>
          </a:xfrm>
        </p:grpSpPr>
        <p:sp useBgFill="1">
          <p:nvSpPr>
            <p:cNvPr id="16" name="Zástupný symbol pro obsah 2"/>
            <p:cNvSpPr txBox="1">
              <a:spLocks/>
            </p:cNvSpPr>
            <p:nvPr/>
          </p:nvSpPr>
          <p:spPr>
            <a:xfrm>
              <a:off x="5050925" y="1523888"/>
              <a:ext cx="3172094" cy="2635736"/>
            </a:xfrm>
            <a:prstGeom prst="rect">
              <a:avLst/>
            </a:prstGeom>
            <a:effectLst>
              <a:glow rad="63500">
                <a:schemeClr val="bg1"/>
              </a:glow>
              <a:outerShdw blurRad="127000" dist="38100" dir="2700000" sx="102000" sy="102000" algn="tl" rotWithShape="0">
                <a:prstClr val="black"/>
              </a:outerShdw>
            </a:effectLst>
          </p:spPr>
          <p:txBody>
            <a:bodyPr vert="horz" lIns="91440" tIns="45720" rIns="91440" bIns="45720" rtlCol="0" anchor="b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None/>
              </a:pPr>
              <a:r>
                <a:rPr lang="cs-CZ" sz="16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</a:rPr>
                <a:t>Vyspělejší vyhledávání za pomoci neuronové sítě</a:t>
              </a:r>
            </a:p>
          </p:txBody>
        </p:sp>
        <p:pic>
          <p:nvPicPr>
            <p:cNvPr id="1026" name="Picture 2" descr="Types of Neural Networks and Definition of Neural Networ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925" y="1523888"/>
              <a:ext cx="3172094" cy="195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 useBgFill="1">
        <p:nvSpPr>
          <p:cNvPr id="20" name="Zástupný symbol pro obsah 2"/>
          <p:cNvSpPr txBox="1">
            <a:spLocks/>
          </p:cNvSpPr>
          <p:nvPr/>
        </p:nvSpPr>
        <p:spPr>
          <a:xfrm>
            <a:off x="913795" y="1946332"/>
            <a:ext cx="5435718" cy="922374"/>
          </a:xfrm>
          <a:prstGeom prst="rect">
            <a:avLst/>
          </a:prstGeom>
          <a:effectLst>
            <a:glow rad="63500">
              <a:schemeClr val="bg1"/>
            </a:glow>
            <a:outerShdw blurRad="127000" dist="38100" dir="2700000" sx="102000" sy="102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Hromadné úpravy</a:t>
            </a:r>
          </a:p>
          <a:p>
            <a:r>
              <a:rPr lang="cs-CZ" sz="1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Šablony a podobné knihovnické funkce</a:t>
            </a:r>
          </a:p>
        </p:txBody>
      </p:sp>
    </p:spTree>
    <p:extLst>
      <p:ext uri="{BB962C8B-B14F-4D97-AF65-F5344CB8AC3E}">
        <p14:creationId xmlns:p14="http://schemas.microsoft.com/office/powerpoint/2010/main" val="173467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78387" y="441839"/>
            <a:ext cx="5404639" cy="970450"/>
          </a:xfrm>
        </p:spPr>
        <p:txBody>
          <a:bodyPr/>
          <a:lstStyle/>
          <a:p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Mo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z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né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další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rozší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r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ení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540644" y="542091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ˇ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8" y="407895"/>
            <a:ext cx="5712748" cy="6029791"/>
          </a:xfrm>
          <a:prstGeom prst="rect">
            <a:avLst/>
          </a:prstGeom>
        </p:spPr>
      </p:pic>
      <p:sp>
        <p:nvSpPr>
          <p:cNvPr id="7" name="Obdélník 6"/>
          <p:cNvSpPr/>
          <p:nvPr/>
        </p:nvSpPr>
        <p:spPr>
          <a:xfrm>
            <a:off x="7482947" y="3019613"/>
            <a:ext cx="32897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 pro uchování a porovnání historických map oproti leteckým snímkům</a:t>
            </a:r>
          </a:p>
        </p:txBody>
      </p:sp>
      <p:sp>
        <p:nvSpPr>
          <p:cNvPr id="8" name="Obdélník 4">
            <a:extLst>
              <a:ext uri="{FF2B5EF4-FFF2-40B4-BE49-F238E27FC236}">
                <a16:creationId xmlns:a16="http://schemas.microsoft.com/office/drawing/2014/main" id="{009EFE9A-96E9-489D-9881-4A43FB3FF12D}"/>
              </a:ext>
            </a:extLst>
          </p:cNvPr>
          <p:cNvSpPr/>
          <p:nvPr/>
        </p:nvSpPr>
        <p:spPr>
          <a:xfrm>
            <a:off x="10455867" y="569559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ˇ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3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Úvod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Knihovní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dlouhodobě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uchovávají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data 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naší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Tyto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systémy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často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stagnují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zastaralých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verzích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Primárně kvůli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zpětn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é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kompatibil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itě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jak softwarové tak i uživatelské</a:t>
            </a:r>
          </a:p>
          <a:p>
            <a:pPr lvl="1"/>
            <a:endParaRPr lang="cs-CZ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Nové technologie mohou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přinést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zvýšení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efektivnosti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pracovníků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pohodlí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při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práci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5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45722" y="4682056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Papyrus" panose="03070502060502030205" pitchFamily="66" charset="0"/>
              </a:rPr>
              <a:t>D</a:t>
            </a:r>
            <a:r>
              <a:rPr lang="cs-CZ" dirty="0">
                <a:solidFill>
                  <a:schemeClr val="tx1"/>
                </a:solidFill>
                <a:latin typeface="Papyrus" panose="03070502060502030205" pitchFamily="66" charset="0"/>
              </a:rPr>
              <a:t>EKUJEME     ZA     POZORNOST</a:t>
            </a:r>
            <a:endParaRPr lang="en-US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6" y="685300"/>
            <a:ext cx="7450254" cy="4261546"/>
          </a:xfrm>
          <a:prstGeom prst="rect">
            <a:avLst/>
          </a:prstGeom>
        </p:spPr>
      </p:pic>
      <p:sp>
        <p:nvSpPr>
          <p:cNvPr id="9" name="Obdélník 8"/>
          <p:cNvSpPr/>
          <p:nvPr/>
        </p:nvSpPr>
        <p:spPr>
          <a:xfrm>
            <a:off x="1614786" y="4501340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654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Projekt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PraK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1790718"/>
            <a:ext cx="10353762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NAKI II -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Krkonoš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evidence, zpracování a prezentace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pramenů k historii a kultuře Krkonoš</a:t>
            </a:r>
          </a:p>
        </p:txBody>
      </p:sp>
      <p:pic>
        <p:nvPicPr>
          <p:cNvPr id="1028" name="Picture 4" descr="May be an image of text that says 'PRAMENY KRKONOŠ RIESENGEBIRGSQUELLEN'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9" y="2914651"/>
            <a:ext cx="7387334" cy="32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893292" y="6325465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Kód: DG20P02OVV010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5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Cíl</a:t>
            </a:r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2165350"/>
            <a:ext cx="10353762" cy="362585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Hlavním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nashromáždit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nejnovější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trendy v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oblasti</a:t>
            </a:r>
            <a:b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webových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aplikací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databázových nástrojů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Připravit prostředí pro rozšíření (moduly)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Dalším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zakomponování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uživatelsky přívětivého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designového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4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Technologie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661075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1141018" y="19360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pic>
        <p:nvPicPr>
          <p:cNvPr id="2056" name="Picture 8" descr="Gather with other MongoDB users locally and globally, either virtually or  in-person. |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3" y="4181482"/>
            <a:ext cx="1734185" cy="17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aoblený obdélník 11"/>
          <p:cNvSpPr/>
          <p:nvPr/>
        </p:nvSpPr>
        <p:spPr>
          <a:xfrm>
            <a:off x="357729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4190659" y="193603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Suhan Wij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5" y="4152879"/>
            <a:ext cx="1762788" cy="17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aoblený obdélník 8"/>
          <p:cNvSpPr/>
          <p:nvPr/>
        </p:nvSpPr>
        <p:spPr>
          <a:xfrm>
            <a:off x="939333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10082594" y="1936036"/>
            <a:ext cx="941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cs-C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</a:p>
        </p:txBody>
      </p:sp>
      <p:pic>
        <p:nvPicPr>
          <p:cNvPr id="2066" name="Picture 18" descr="NodeJS Technology | Nex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95" y="4147774"/>
            <a:ext cx="4457065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6493508" y="1727200"/>
            <a:ext cx="2189482" cy="44094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7208710" y="193603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React.js Logo History – Design, History and Ev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59" y="3747841"/>
            <a:ext cx="3741422" cy="2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ovéPole 35"/>
          <p:cNvSpPr txBox="1"/>
          <p:nvPr/>
        </p:nvSpPr>
        <p:spPr>
          <a:xfrm>
            <a:off x="731520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Dokumentová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databáze</a:t>
            </a: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Minimalistická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Snadno rozšiřitelná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formát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ovéPole 37"/>
          <p:cNvSpPr txBox="1"/>
          <p:nvPr/>
        </p:nvSpPr>
        <p:spPr>
          <a:xfrm>
            <a:off x="3663659" y="2452518"/>
            <a:ext cx="201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dov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ovéPole 38"/>
          <p:cNvSpPr txBox="1"/>
          <p:nvPr/>
        </p:nvSpPr>
        <p:spPr>
          <a:xfrm>
            <a:off x="6574789" y="2452518"/>
            <a:ext cx="201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Podpora komponent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9473247" y="2452518"/>
            <a:ext cx="201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JavaScriptový</a:t>
            </a: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dobrá podpora neuronových sítí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322179"/>
            <a:ext cx="8214360" cy="6020514"/>
          </a:xfrm>
          <a:prstGeom prst="rect">
            <a:avLst/>
          </a:prstGeom>
          <a:effectLst>
            <a:glow rad="25400">
              <a:schemeClr val="tx1">
                <a:alpha val="32000"/>
              </a:schemeClr>
            </a:glow>
            <a:softEdge rad="0"/>
          </a:effectLst>
        </p:spPr>
      </p:pic>
      <p:cxnSp>
        <p:nvCxnSpPr>
          <p:cNvPr id="3" name="Přímá spojnice 2"/>
          <p:cNvCxnSpPr/>
          <p:nvPr/>
        </p:nvCxnSpPr>
        <p:spPr>
          <a:xfrm>
            <a:off x="6351493" y="317697"/>
            <a:ext cx="0" cy="6056209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177800">
              <a:schemeClr val="tx1">
                <a:alpha val="5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6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Papyrus" panose="03070502060502030205" pitchFamily="66" charset="0"/>
              </a:rPr>
              <a:t>C</a:t>
            </a:r>
            <a:r>
              <a:rPr lang="cs-CZ" b="1" dirty="0" err="1">
                <a:solidFill>
                  <a:schemeClr val="tx1"/>
                </a:solidFill>
                <a:latin typeface="Papyrus" panose="03070502060502030205" pitchFamily="66" charset="0"/>
              </a:rPr>
              <a:t>ásti</a:t>
            </a:r>
            <a:r>
              <a:rPr lang="cs-CZ" b="1" dirty="0">
                <a:solidFill>
                  <a:schemeClr val="tx1"/>
                </a:solidFill>
                <a:latin typeface="Papyrus" panose="03070502060502030205" pitchFamily="66" charset="0"/>
              </a:rPr>
              <a:t> webu</a:t>
            </a:r>
            <a:endParaRPr lang="en-US" b="1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51" y="1588633"/>
            <a:ext cx="8697450" cy="4892314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4932088" y="444036"/>
            <a:ext cx="394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dirty="0">
                <a:latin typeface="Papyrus" panose="03070502060502030205" pitchFamily="66" charset="0"/>
              </a:rPr>
              <a:t>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003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3795" y="685800"/>
            <a:ext cx="4445605" cy="542544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Výběr tabulky pro hledání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Dynamické vyhledávání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Vyhledávání pomocí </a:t>
            </a:r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RegExpu</a:t>
            </a:r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Tabulka výsledků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6" y="426721"/>
            <a:ext cx="5944440" cy="59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06" y="568960"/>
            <a:ext cx="6817336" cy="5762340"/>
          </a:xfrm>
          <a:prstGeom prst="rect">
            <a:avLst/>
          </a:prstGeom>
        </p:spPr>
      </p:pic>
      <p:sp useBgFill="1"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914400" y="838200"/>
            <a:ext cx="3581400" cy="4953000"/>
          </a:xfrm>
          <a:ln w="127000" cap="flat" cmpd="sng">
            <a:noFill/>
            <a:prstDash val="solid"/>
          </a:ln>
          <a:effectLst>
            <a:glow rad="127000">
              <a:srgbClr val="F4E7BB"/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Editace obsahu webu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Plná podpora HTML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Možnost nahrávání obrázků</a:t>
            </a:r>
          </a:p>
          <a:p>
            <a:endParaRPr lang="cs-C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 stránce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Jazyk</a:t>
            </a:r>
          </a:p>
          <a:p>
            <a:pPr lvl="1"/>
            <a:r>
              <a:rPr lang="cs-C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29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TM04033929[[fn=Břidlice]]</Template>
  <TotalTime>1211</TotalTime>
  <Words>1856</Words>
  <Application>Microsoft Office PowerPoint</Application>
  <PresentationFormat>Widescreen</PresentationFormat>
  <Paragraphs>205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Calisto MT</vt:lpstr>
      <vt:lpstr>Papyrus</vt:lpstr>
      <vt:lpstr>Roboto Mono</vt:lpstr>
      <vt:lpstr>Times New Roman</vt:lpstr>
      <vt:lpstr>Wingdings 2</vt:lpstr>
      <vt:lpstr>Břidlice</vt:lpstr>
      <vt:lpstr> </vt:lpstr>
      <vt:lpstr>Úvod</vt:lpstr>
      <vt:lpstr>Projekt PraK</vt:lpstr>
      <vt:lpstr>Cíle</vt:lpstr>
      <vt:lpstr>Technologie</vt:lpstr>
      <vt:lpstr>PowerPoint Presentation</vt:lpstr>
      <vt:lpstr>Cásti webu</vt:lpstr>
      <vt:lpstr>PowerPoint Presentation</vt:lpstr>
      <vt:lpstr>PowerPoint Presentation</vt:lpstr>
      <vt:lpstr>PowerPoint Presentation</vt:lpstr>
      <vt:lpstr>Backend</vt:lpstr>
      <vt:lpstr>API</vt:lpstr>
      <vt:lpstr>Databáze</vt:lpstr>
      <vt:lpstr>Schémata</vt:lpstr>
      <vt:lpstr>Výsledek</vt:lpstr>
      <vt:lpstr>Testy rychlosti</vt:lpstr>
      <vt:lpstr>Instalace a rozširitelnost</vt:lpstr>
      <vt:lpstr>Mozné další rozšírení</vt:lpstr>
      <vt:lpstr>Mozné další rozšírení</vt:lpstr>
      <vt:lpstr>DEKUJEME     ZA    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Softwarové řešení digitálních archivů</dc:title>
  <dc:creator>Nogare</dc:creator>
  <cp:lastModifiedBy>Nogare</cp:lastModifiedBy>
  <cp:revision>82</cp:revision>
  <dcterms:created xsi:type="dcterms:W3CDTF">2021-09-09T16:17:04Z</dcterms:created>
  <dcterms:modified xsi:type="dcterms:W3CDTF">2021-11-17T22:52:45Z</dcterms:modified>
</cp:coreProperties>
</file>